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1" r:id="rId7"/>
    <p:sldId id="262" r:id="rId8"/>
    <p:sldId id="264" r:id="rId9"/>
    <p:sldId id="260" r:id="rId10"/>
    <p:sldId id="266" r:id="rId11"/>
    <p:sldId id="267" r:id="rId12"/>
    <p:sldId id="268" r:id="rId13"/>
    <p:sldId id="269" r:id="rId14"/>
    <p:sldId id="270" r:id="rId15"/>
    <p:sldId id="286" r:id="rId16"/>
    <p:sldId id="271" r:id="rId17"/>
    <p:sldId id="273" r:id="rId18"/>
    <p:sldId id="272" r:id="rId19"/>
    <p:sldId id="274" r:id="rId20"/>
    <p:sldId id="275" r:id="rId21"/>
    <p:sldId id="284" r:id="rId22"/>
    <p:sldId id="285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76" r:id="rId32"/>
    <p:sldId id="278" r:id="rId33"/>
    <p:sldId id="277" r:id="rId34"/>
    <p:sldId id="279" r:id="rId35"/>
    <p:sldId id="280" r:id="rId36"/>
    <p:sldId id="281" r:id="rId37"/>
    <p:sldId id="282" r:id="rId38"/>
    <p:sldId id="283" r:id="rId39"/>
    <p:sldId id="28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94619" autoAdjust="0"/>
  </p:normalViewPr>
  <p:slideViewPr>
    <p:cSldViewPr snapToGrid="0">
      <p:cViewPr varScale="1">
        <p:scale>
          <a:sx n="101" d="100"/>
          <a:sy n="101" d="100"/>
        </p:scale>
        <p:origin x="69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384564-48B7-3DF6-C1B7-7858DDE3FC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9474" y="598099"/>
            <a:ext cx="715992" cy="7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7CCE9-8823-992F-B1CF-23DB1FE90D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7305" y="689156"/>
            <a:ext cx="668547" cy="6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ALTSCHOOL OF Cybersecurity (BARAKA 2025)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Week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8CAB6-26D2-B72B-9B46-D93B44FB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519" y="616528"/>
            <a:ext cx="723290" cy="7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5048-BB9B-5B05-ABBF-3975B2DD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duties</a:t>
            </a:r>
            <a:endParaRPr lang="en-NG" dirty="0"/>
          </a:p>
        </p:txBody>
      </p:sp>
      <p:pic>
        <p:nvPicPr>
          <p:cNvPr id="8194" name="Picture 2" descr="What are some common examples of Segregation of Duties">
            <a:extLst>
              <a:ext uri="{FF2B5EF4-FFF2-40B4-BE49-F238E27FC236}">
                <a16:creationId xmlns:a16="http://schemas.microsoft.com/office/drawing/2014/main" id="{D3D29FAA-BF52-1A66-3859-53A54B6494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980" y="2725054"/>
            <a:ext cx="5747374" cy="277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7F2ED-6BF3-0F2B-1C5E-2D243AD9C021}"/>
              </a:ext>
            </a:extLst>
          </p:cNvPr>
          <p:cNvSpPr txBox="1"/>
          <p:nvPr/>
        </p:nvSpPr>
        <p:spPr>
          <a:xfrm>
            <a:off x="511834" y="2795289"/>
            <a:ext cx="51700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Separation of duties</a:t>
            </a:r>
            <a:r>
              <a:rPr lang="en-US" b="0" i="0" dirty="0">
                <a:effectLst/>
                <a:latin typeface="Arial" panose="020B0604020202020204" pitchFamily="34" charset="0"/>
              </a:rPr>
              <a:t> (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SoD</a:t>
            </a:r>
            <a:r>
              <a:rPr lang="en-US" b="0" i="0" dirty="0">
                <a:effectLst/>
                <a:latin typeface="Arial" panose="020B0604020202020204" pitchFamily="34" charset="0"/>
              </a:rPr>
              <a:t>), also known as </a:t>
            </a:r>
            <a:r>
              <a:rPr lang="en-US" b="1" i="0" dirty="0">
                <a:effectLst/>
                <a:latin typeface="Arial" panose="020B0604020202020204" pitchFamily="34" charset="0"/>
              </a:rPr>
              <a:t>segregation of duties</a:t>
            </a:r>
            <a:r>
              <a:rPr lang="en-US" b="0" i="0" dirty="0">
                <a:effectLst/>
                <a:latin typeface="Arial" panose="020B0604020202020204" pitchFamily="34" charset="0"/>
              </a:rPr>
              <a:t>, is the concept of </a:t>
            </a:r>
            <a:r>
              <a:rPr lang="en-US" dirty="0">
                <a:latin typeface="Arial" panose="020B0604020202020204" pitchFamily="34" charset="0"/>
              </a:rPr>
              <a:t>having more than one person required to complete a task. It is an administrative control used by organizations to prevent fraud, sabotage, theft, misuse of information, and other security compromises.</a:t>
            </a:r>
            <a:endParaRPr lang="en-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2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A65F-72CE-3234-E212-12278C65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THROUGH OBSCRUITY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C8825-2C09-7A7D-0930-960381A4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802355" cy="3634486"/>
          </a:xfrm>
        </p:spPr>
        <p:txBody>
          <a:bodyPr/>
          <a:lstStyle/>
          <a:p>
            <a:r>
              <a:rPr lang="en-US" b="1" dirty="0"/>
              <a:t>Security through obscurity</a:t>
            </a:r>
            <a:r>
              <a:rPr lang="en-US" dirty="0"/>
              <a:t> is a principle in cybersecurity where the security of a system relies on keeping its design, implementation, or mechanisms secret. Instead of using strong, well-tested security controls, the idea is that attackers will not be able to break into a system if they don’t know how it works.</a:t>
            </a:r>
            <a:endParaRPr lang="en-NG" dirty="0"/>
          </a:p>
        </p:txBody>
      </p:sp>
      <p:pic>
        <p:nvPicPr>
          <p:cNvPr id="9218" name="Picture 2" descr="YARN | Security through obscurity ...">
            <a:extLst>
              <a:ext uri="{FF2B5EF4-FFF2-40B4-BE49-F238E27FC236}">
                <a16:creationId xmlns:a16="http://schemas.microsoft.com/office/drawing/2014/main" id="{4073349B-FAD5-2A6D-5E86-C289030D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30" y="3256023"/>
            <a:ext cx="5348849" cy="22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1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17D3-5AD6-06D5-F4EA-A27D6828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 safe defaults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75207-53D8-EB61-0C26-74823AA4A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785102" cy="3634486"/>
          </a:xfrm>
        </p:spPr>
        <p:txBody>
          <a:bodyPr/>
          <a:lstStyle/>
          <a:p>
            <a:r>
              <a:rPr lang="en-US" b="1" dirty="0"/>
              <a:t>Fail-Safe Defaults</a:t>
            </a:r>
            <a:r>
              <a:rPr lang="en-US" dirty="0"/>
              <a:t> is a security principle that ensures access is denied by default unless explicitly granted. This means that systems and applications should start in a secure state, only allowing permissions that have been specifically approved.</a:t>
            </a:r>
            <a:endParaRPr lang="en-NG" dirty="0"/>
          </a:p>
        </p:txBody>
      </p:sp>
      <p:pic>
        <p:nvPicPr>
          <p:cNvPr id="10242" name="Picture 2" descr="Fail-Safe Defaults/Fail Secure ...">
            <a:extLst>
              <a:ext uri="{FF2B5EF4-FFF2-40B4-BE49-F238E27FC236}">
                <a16:creationId xmlns:a16="http://schemas.microsoft.com/office/drawing/2014/main" id="{3F8CE5C1-D98D-1726-DCF5-20A46E8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16" y="3048001"/>
            <a:ext cx="5684898" cy="270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8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9CBE-0898-231F-98AB-66F3EEBE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SOPHOS CENTRAL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31C18-C79D-381F-51F1-DDDCD4F87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https://www.sophos.com/en-us/products/sophos-central/free-trial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428952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73F7-160B-8D53-6749-90779518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TO SOPHOS CENTRAL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8A00F-0639-F020-23CA-2646509B4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64" y="1890876"/>
            <a:ext cx="8832729" cy="4768716"/>
          </a:xfrm>
        </p:spPr>
      </p:pic>
    </p:spTree>
    <p:extLst>
      <p:ext uri="{BB962C8B-B14F-4D97-AF65-F5344CB8AC3E}">
        <p14:creationId xmlns:p14="http://schemas.microsoft.com/office/powerpoint/2010/main" val="2247305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1364-2FFC-CB2E-216D-4C61184C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EMAIL AND CREATE A PASSWORD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7BDF7-7018-94AA-1008-B18654698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614" y="1890876"/>
            <a:ext cx="7620001" cy="4901348"/>
          </a:xfrm>
        </p:spPr>
      </p:pic>
    </p:spTree>
    <p:extLst>
      <p:ext uri="{BB962C8B-B14F-4D97-AF65-F5344CB8AC3E}">
        <p14:creationId xmlns:p14="http://schemas.microsoft.com/office/powerpoint/2010/main" val="283809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4CCC-244A-F97B-945A-8588BF3C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Proceed to create password and activate 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EDFC2-5D40-56EA-6EDB-CAAF16A71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616" y="2341563"/>
            <a:ext cx="4682767" cy="3633787"/>
          </a:xfrm>
        </p:spPr>
      </p:pic>
    </p:spTree>
    <p:extLst>
      <p:ext uri="{BB962C8B-B14F-4D97-AF65-F5344CB8AC3E}">
        <p14:creationId xmlns:p14="http://schemas.microsoft.com/office/powerpoint/2010/main" val="347326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57E0-93F8-A444-8977-ACAA0277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PROCCED TO SOPHOS CENTRAL DASHBOARD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57F99-120F-0570-B252-D8000A4CE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370" y="1890876"/>
            <a:ext cx="7147526" cy="4647819"/>
          </a:xfrm>
        </p:spPr>
      </p:pic>
    </p:spTree>
    <p:extLst>
      <p:ext uri="{BB962C8B-B14F-4D97-AF65-F5344CB8AC3E}">
        <p14:creationId xmlns:p14="http://schemas.microsoft.com/office/powerpoint/2010/main" val="42601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C5ED6-EF79-1AD4-CCB9-94B6DA467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E754-3C54-8CCF-B3F9-F75B38DD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 – DAY 2</a:t>
            </a:r>
            <a:endParaRPr lang="en-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A1635A-3F78-E570-A866-C68FA9531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95" y="1890876"/>
            <a:ext cx="11029950" cy="3633787"/>
          </a:xfrm>
        </p:spPr>
        <p:txBody>
          <a:bodyPr/>
          <a:lstStyle/>
          <a:p>
            <a:r>
              <a:rPr lang="en-US" dirty="0"/>
              <a:t>RISK MANAGEMENT</a:t>
            </a:r>
          </a:p>
          <a:p>
            <a:pPr lvl="1"/>
            <a:r>
              <a:rPr lang="en-US" dirty="0"/>
              <a:t>IDENTIFYING AND ASSESSING RISKS</a:t>
            </a:r>
          </a:p>
          <a:p>
            <a:pPr lvl="1"/>
            <a:r>
              <a:rPr lang="en-US" dirty="0"/>
              <a:t>RISK MITIGATION STRATEGIES</a:t>
            </a:r>
          </a:p>
          <a:p>
            <a:pPr lvl="1"/>
            <a:r>
              <a:rPr lang="en-US" dirty="0"/>
              <a:t>RISK MANAGEMENT FRAMEWORKS (NIST, ISO)</a:t>
            </a:r>
          </a:p>
          <a:p>
            <a:pPr marL="3240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LAB: VM ON AWS AND TENABLE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69738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A21D-8631-283B-8B42-21048769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00123"/>
          </a:xfrm>
        </p:spPr>
        <p:txBody>
          <a:bodyPr/>
          <a:lstStyle/>
          <a:p>
            <a:r>
              <a:rPr lang="en-US" dirty="0"/>
              <a:t>RISK MANAGEMENT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3EED-2183-FAC7-C646-2CA488D9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918293"/>
            <a:ext cx="7464378" cy="32375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Risk management is the process of identifying, assessing, and mitigating risks that could impact an organization's objectives. It helps businesses minimize threats while maximizing opportunities.</a:t>
            </a:r>
          </a:p>
          <a:p>
            <a:pPr>
              <a:buNone/>
            </a:pPr>
            <a:r>
              <a:rPr lang="en-US" dirty="0"/>
              <a:t>In Cybersecurity security, risk management involves protecting systems, data, and networks from cyber threats. This includes: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Implementing </a:t>
            </a:r>
            <a:r>
              <a:rPr lang="en-US" b="1" dirty="0"/>
              <a:t>access controls</a:t>
            </a:r>
            <a:r>
              <a:rPr lang="en-US" dirty="0"/>
              <a:t> and </a:t>
            </a:r>
            <a:r>
              <a:rPr lang="en-US" b="1" dirty="0"/>
              <a:t>least privilege</a:t>
            </a:r>
            <a:r>
              <a:rPr lang="en-US" dirty="0"/>
              <a:t> principles.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Conducting </a:t>
            </a:r>
            <a:r>
              <a:rPr lang="en-US" b="1" dirty="0"/>
              <a:t>vulnerability assessments</a:t>
            </a:r>
            <a:r>
              <a:rPr lang="en-US" dirty="0"/>
              <a:t> and </a:t>
            </a:r>
            <a:r>
              <a:rPr lang="en-US" b="1" dirty="0"/>
              <a:t>penetration testing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defense-in-depth</a:t>
            </a:r>
            <a:r>
              <a:rPr lang="en-US" dirty="0"/>
              <a:t> strategies (multiple layers of security).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</a:t>
            </a:r>
            <a:r>
              <a:rPr lang="en-US" b="1" dirty="0"/>
              <a:t>compliance</a:t>
            </a:r>
            <a:r>
              <a:rPr lang="en-US" dirty="0"/>
              <a:t> with frameworks like ISO 27001, NIST, or GDPR.</a:t>
            </a:r>
          </a:p>
          <a:p>
            <a:endParaRPr lang="en-US" dirty="0"/>
          </a:p>
          <a:p>
            <a:endParaRPr lang="en-US" dirty="0"/>
          </a:p>
          <a:p>
            <a:endParaRPr lang="en-NG" dirty="0"/>
          </a:p>
        </p:txBody>
      </p:sp>
      <p:pic>
        <p:nvPicPr>
          <p:cNvPr id="11266" name="Picture 2" descr="Risk Management Lifecycle: 5 Steps to a ...">
            <a:extLst>
              <a:ext uri="{FF2B5EF4-FFF2-40B4-BE49-F238E27FC236}">
                <a16:creationId xmlns:a16="http://schemas.microsoft.com/office/drawing/2014/main" id="{C704A52D-9C0B-947B-DC04-2897C3D3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906" y="2441009"/>
            <a:ext cx="2905196" cy="29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33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04FD-D17B-A92D-6909-3FF5CDEC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- Week 2 (Major  highlights)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207E6-5741-83FD-BC56-DB6A0DB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HACKERS &amp; TYPES</a:t>
            </a:r>
          </a:p>
          <a:p>
            <a:r>
              <a:rPr lang="en-US" dirty="0"/>
              <a:t>CIA TRIAD</a:t>
            </a:r>
          </a:p>
          <a:p>
            <a:r>
              <a:rPr lang="en-US" dirty="0"/>
              <a:t>CONSEQUENCES OF A SECURITY BREACH</a:t>
            </a:r>
          </a:p>
          <a:p>
            <a:r>
              <a:rPr lang="en-US" dirty="0"/>
              <a:t>SOME CYBERSECURITY ATTACKS</a:t>
            </a:r>
          </a:p>
          <a:p>
            <a:pPr lvl="1"/>
            <a:r>
              <a:rPr lang="en-US" dirty="0"/>
              <a:t>DENIAL OF SERVICE (DOS)</a:t>
            </a:r>
          </a:p>
          <a:p>
            <a:pPr lvl="1"/>
            <a:r>
              <a:rPr lang="en-US" dirty="0"/>
              <a:t>DISTRIBUTED DENIAL OF SERVICE (DDOS)</a:t>
            </a:r>
          </a:p>
          <a:p>
            <a:pPr lvl="2"/>
            <a:endParaRPr lang="en-US" dirty="0"/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4214569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D8F4E-4B98-2857-8D00-2D26893C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0634-5033-7A89-B0D3-38874F6D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00123"/>
          </a:xfrm>
        </p:spPr>
        <p:txBody>
          <a:bodyPr/>
          <a:lstStyle/>
          <a:p>
            <a:r>
              <a:rPr lang="en-US" dirty="0"/>
              <a:t>Risk Management Cycle in Cybersecurity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4B577-5896-5534-2CB0-3D03EDDA4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35" y="2532979"/>
            <a:ext cx="7464378" cy="3237551"/>
          </a:xfrm>
        </p:spPr>
        <p:txBody>
          <a:bodyPr>
            <a:normAutofit/>
          </a:bodyPr>
          <a:lstStyle/>
          <a:p>
            <a:r>
              <a:rPr lang="en-US" dirty="0"/>
              <a:t>Risk Assessment</a:t>
            </a:r>
          </a:p>
          <a:p>
            <a:r>
              <a:rPr lang="en-US" dirty="0"/>
              <a:t>Risk Assessment &amp; Analysis</a:t>
            </a:r>
          </a:p>
          <a:p>
            <a:r>
              <a:rPr lang="en-US" dirty="0"/>
              <a:t>Risk Mitigation (Control Implementation)</a:t>
            </a:r>
          </a:p>
          <a:p>
            <a:r>
              <a:rPr lang="en-US" dirty="0"/>
              <a:t>Risk Monitoring &amp; Detection</a:t>
            </a:r>
          </a:p>
          <a:p>
            <a:r>
              <a:rPr lang="en-US" dirty="0"/>
              <a:t>Incident Response &amp; Recovery</a:t>
            </a:r>
          </a:p>
          <a:p>
            <a:endParaRPr lang="en-US" dirty="0"/>
          </a:p>
          <a:p>
            <a:endParaRPr lang="en-US" dirty="0"/>
          </a:p>
          <a:p>
            <a:endParaRPr lang="en-NG" dirty="0"/>
          </a:p>
        </p:txBody>
      </p:sp>
      <p:pic>
        <p:nvPicPr>
          <p:cNvPr id="12290" name="Picture 2" descr="5 Stages of the Cybersecurity Lifecycle ...">
            <a:extLst>
              <a:ext uri="{FF2B5EF4-FFF2-40B4-BE49-F238E27FC236}">
                <a16:creationId xmlns:a16="http://schemas.microsoft.com/office/drawing/2014/main" id="{BF435B5D-585C-E58F-DC7A-8028AFFD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792" y="2605177"/>
            <a:ext cx="3413339" cy="191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820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52B1-3E26-CFC4-DB5D-FBD18E1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ASSESSMENT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EBB3-770D-40E2-D8A8-1ECC7696E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7194083" cy="3634486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/>
              <a:t>Recognize and document potential cybersecurity threats and vulnerabilities.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</a:t>
            </a:r>
            <a:r>
              <a:rPr lang="en-US" b="1" dirty="0"/>
              <a:t>asset inventory</a:t>
            </a:r>
            <a:r>
              <a:rPr lang="en-US" dirty="0"/>
              <a:t> (e.g., servers, applications, data).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threats like malware, phishing, insider threats, or zero-day attacks.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Assess vulnerabilities using </a:t>
            </a:r>
            <a:r>
              <a:rPr lang="en-US" b="1" dirty="0"/>
              <a:t>Vulnerability Assessment &amp; Penetration Testing (VAPT)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Review compliance requirements (e.g., ISO 27001, NIST, GDPR).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Detecting outdated software that could be exploited in a cyberattack.</a:t>
            </a:r>
          </a:p>
          <a:p>
            <a:endParaRPr lang="en-NG" dirty="0"/>
          </a:p>
        </p:txBody>
      </p:sp>
      <p:pic>
        <p:nvPicPr>
          <p:cNvPr id="13314" name="Picture 2" descr="5 Stages of the Cybersecurity Lifecycle ...">
            <a:extLst>
              <a:ext uri="{FF2B5EF4-FFF2-40B4-BE49-F238E27FC236}">
                <a16:creationId xmlns:a16="http://schemas.microsoft.com/office/drawing/2014/main" id="{17ECF05F-9C38-A020-0741-7CE7FC66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96" y="2806460"/>
            <a:ext cx="3717575" cy="20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96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F9E4-AF8C-5AEA-B58B-43B38FE4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Assessment &amp; Analysis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26B0-D70B-36DA-7029-A407B17B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7493132" cy="3634486"/>
          </a:xfrm>
        </p:spPr>
        <p:txBody>
          <a:bodyPr/>
          <a:lstStyle/>
          <a:p>
            <a:pPr>
              <a:buNone/>
            </a:pPr>
            <a:r>
              <a:rPr lang="en-US" dirty="0"/>
              <a:t>Evaluate the likelihood and impact of each risk.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/>
              <a:t>risk matrix</a:t>
            </a:r>
            <a:r>
              <a:rPr lang="en-US" dirty="0"/>
              <a:t> (Low, Medium, High) to prioritize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Analyze attack vectors (e.g., phishing emails, weak passwords, misconfigurations).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Assess financial, reputational, and operational consequences.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A ransomware attack on a financial system is </a:t>
            </a:r>
            <a:r>
              <a:rPr lang="en-US" b="1" dirty="0"/>
              <a:t>high risk</a:t>
            </a:r>
            <a:r>
              <a:rPr lang="en-US" dirty="0"/>
              <a:t> due to severe financial and data loss impact.</a:t>
            </a:r>
          </a:p>
          <a:p>
            <a:endParaRPr lang="en-NG" dirty="0"/>
          </a:p>
        </p:txBody>
      </p:sp>
      <p:pic>
        <p:nvPicPr>
          <p:cNvPr id="14338" name="Picture 2" descr="5 Stages of the Cybersecurity Lifecycle ...">
            <a:extLst>
              <a:ext uri="{FF2B5EF4-FFF2-40B4-BE49-F238E27FC236}">
                <a16:creationId xmlns:a16="http://schemas.microsoft.com/office/drawing/2014/main" id="{EF4F6F09-D9E4-905A-2FCA-42F92918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792" y="2651185"/>
            <a:ext cx="3563843" cy="199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03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E6D4-4030-281A-E66D-22523BE1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Mitigation (Control Implementation)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24A06-5215-C827-B74C-DD96C5A58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8188997" cy="3634486"/>
          </a:xfrm>
        </p:spPr>
        <p:txBody>
          <a:bodyPr/>
          <a:lstStyle/>
          <a:p>
            <a:pPr>
              <a:buNone/>
            </a:pPr>
            <a:r>
              <a:rPr lang="en-US" dirty="0"/>
              <a:t>Apply security measures to reduce risk exposure.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Technical controls:</a:t>
            </a:r>
            <a:r>
              <a:rPr lang="en-US" dirty="0"/>
              <a:t> Firewalls, endpoint security, MFA, encryption.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Administrative controls:</a:t>
            </a:r>
            <a:r>
              <a:rPr lang="en-US" dirty="0"/>
              <a:t> Policies, training, incident response plans.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Physical controls:</a:t>
            </a:r>
            <a:r>
              <a:rPr lang="en-US" dirty="0"/>
              <a:t> Secure access to server rooms, CCTV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Defense-in-depth:</a:t>
            </a:r>
            <a:r>
              <a:rPr lang="en-US" dirty="0"/>
              <a:t> Layered security (e.g., combining firewall, antivirus, and IAM).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Deploying </a:t>
            </a:r>
            <a:r>
              <a:rPr lang="en-US" b="1" dirty="0"/>
              <a:t>multi-factor authentication (MFA)</a:t>
            </a:r>
            <a:r>
              <a:rPr lang="en-US" dirty="0"/>
              <a:t> to prevent unauthorized logins.</a:t>
            </a:r>
          </a:p>
          <a:p>
            <a:endParaRPr lang="en-NG" dirty="0"/>
          </a:p>
        </p:txBody>
      </p:sp>
      <p:pic>
        <p:nvPicPr>
          <p:cNvPr id="15362" name="Picture 2" descr="5 Stages of the Cybersecurity Lifecycle ...">
            <a:extLst>
              <a:ext uri="{FF2B5EF4-FFF2-40B4-BE49-F238E27FC236}">
                <a16:creationId xmlns:a16="http://schemas.microsoft.com/office/drawing/2014/main" id="{EE8CE665-1088-85FD-D523-C5185B9F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845" y="2623179"/>
            <a:ext cx="3740629" cy="20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7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78DA-D2F1-3176-26F1-6C935031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Monitoring &amp; Detection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BE5A-8B51-4793-E002-3814E02A1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7838189" cy="3634486"/>
          </a:xfrm>
        </p:spPr>
        <p:txBody>
          <a:bodyPr/>
          <a:lstStyle/>
          <a:p>
            <a:pPr>
              <a:buNone/>
            </a:pPr>
            <a:r>
              <a:rPr lang="en-US" dirty="0"/>
              <a:t>Continuously track security events to detect emerging threats.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SIEM (Security Information and Event Management)</a:t>
            </a:r>
            <a:r>
              <a:rPr lang="en-US" dirty="0"/>
              <a:t> for real-time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periodic </a:t>
            </a:r>
            <a:r>
              <a:rPr lang="en-US" b="1" dirty="0"/>
              <a:t>security audits</a:t>
            </a:r>
            <a:r>
              <a:rPr lang="en-US" dirty="0"/>
              <a:t> and log reviews.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up </a:t>
            </a:r>
            <a:r>
              <a:rPr lang="en-US" b="1" dirty="0"/>
              <a:t>intrusion detection systems (IDS)</a:t>
            </a:r>
            <a:r>
              <a:rPr lang="en-US" dirty="0"/>
              <a:t> to detect malicious activity.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Example:</a:t>
            </a:r>
            <a:r>
              <a:rPr lang="en-US" dirty="0"/>
              <a:t> Detecting suspicious login attempts from unusual locations in real-time.</a:t>
            </a:r>
          </a:p>
          <a:p>
            <a:endParaRPr lang="en-NG" dirty="0"/>
          </a:p>
        </p:txBody>
      </p:sp>
      <p:pic>
        <p:nvPicPr>
          <p:cNvPr id="16386" name="Picture 2" descr="5 Stages of the Cybersecurity Lifecycle ...">
            <a:extLst>
              <a:ext uri="{FF2B5EF4-FFF2-40B4-BE49-F238E27FC236}">
                <a16:creationId xmlns:a16="http://schemas.microsoft.com/office/drawing/2014/main" id="{9C795507-3082-942A-3E50-3622C5E3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095" y="2536224"/>
            <a:ext cx="3608358" cy="20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731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96FB-2C34-22FC-A954-270201D5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 &amp; Recovery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02D01-4928-2A72-825C-18B6ACD85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7320604" cy="3634486"/>
          </a:xfrm>
        </p:spPr>
        <p:txBody>
          <a:bodyPr/>
          <a:lstStyle/>
          <a:p>
            <a:pPr>
              <a:buNone/>
            </a:pPr>
            <a:r>
              <a:rPr lang="en-US" dirty="0"/>
              <a:t>Quickly respond to and recover from security incidents.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Incident response plan (IRP):</a:t>
            </a:r>
            <a:r>
              <a:rPr lang="en-US" dirty="0"/>
              <a:t> Steps to contain, eradicate, and recover.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Continuity &amp; Disaster Recovery (BC/DR):</a:t>
            </a:r>
            <a:r>
              <a:rPr lang="en-US" dirty="0"/>
              <a:t> Backup and restore critical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Post-incident analysis:</a:t>
            </a:r>
            <a:r>
              <a:rPr lang="en-US" dirty="0"/>
              <a:t> Learning from incidents to improve security posture.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After a ransomware attack, restoring systems from secure backups.</a:t>
            </a:r>
          </a:p>
          <a:p>
            <a:endParaRPr lang="en-NG" dirty="0"/>
          </a:p>
        </p:txBody>
      </p:sp>
      <p:pic>
        <p:nvPicPr>
          <p:cNvPr id="17410" name="Picture 2" descr="5 Stages of the Cybersecurity Lifecycle ...">
            <a:extLst>
              <a:ext uri="{FF2B5EF4-FFF2-40B4-BE49-F238E27FC236}">
                <a16:creationId xmlns:a16="http://schemas.microsoft.com/office/drawing/2014/main" id="{7FC0A27A-0D3E-E4B6-67FE-52A2E601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374" y="2660904"/>
            <a:ext cx="3591105" cy="201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765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975B-7A56-0A69-39CC-5F397F00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Review &amp; Continuous Improvement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C5BE-DCCC-E49B-9DDF-9B24AF88E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958295" cy="3634486"/>
          </a:xfrm>
        </p:spPr>
        <p:txBody>
          <a:bodyPr/>
          <a:lstStyle/>
          <a:p>
            <a:pPr>
              <a:buNone/>
            </a:pPr>
            <a:r>
              <a:rPr lang="en-US" dirty="0"/>
              <a:t>Regularly update the risk management strategy to address new threats.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periodic </a:t>
            </a:r>
            <a:r>
              <a:rPr lang="en-US" b="1" dirty="0"/>
              <a:t>risk reassessments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policies based on </a:t>
            </a:r>
            <a:r>
              <a:rPr lang="en-US" b="1" dirty="0"/>
              <a:t>lessons learned</a:t>
            </a:r>
            <a:r>
              <a:rPr lang="en-US" dirty="0"/>
              <a:t> from incidents.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compliance with new </a:t>
            </a:r>
            <a:r>
              <a:rPr lang="en-US" b="1" dirty="0"/>
              <a:t>regulatory requirements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Updating firewall rules after identifying new attack patterns.</a:t>
            </a:r>
          </a:p>
        </p:txBody>
      </p:sp>
      <p:pic>
        <p:nvPicPr>
          <p:cNvPr id="18434" name="Picture 2" descr="5 Stages of the Cybersecurity Lifecycle ...">
            <a:extLst>
              <a:ext uri="{FF2B5EF4-FFF2-40B4-BE49-F238E27FC236}">
                <a16:creationId xmlns:a16="http://schemas.microsoft.com/office/drawing/2014/main" id="{F351C77C-62E6-F2C1-387A-DF05D6856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67" y="2802614"/>
            <a:ext cx="3865198" cy="216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2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67D1-0CA1-F95C-ACAF-467CF261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</a:t>
            </a:r>
            <a:r>
              <a:rPr lang="en-US" dirty="0" err="1"/>
              <a:t>FRamework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8303-CF43-989F-B410-29B07FB9B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 27001 &amp; NIST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4271196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B5B0-E466-8E76-615E-D50CFF6E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2: AWS Virtual Machine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27900-C9CA-E8CC-0E58-90A4D6188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https://aws.amazon.com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848048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D3A1A-B948-A24E-00D2-ABB85F79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AWS ACCOUNT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32FD5D-4205-5F63-4D2E-87CD39C1C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604" y="2110394"/>
            <a:ext cx="7161539" cy="4045450"/>
          </a:xfrm>
        </p:spPr>
      </p:pic>
    </p:spTree>
    <p:extLst>
      <p:ext uri="{BB962C8B-B14F-4D97-AF65-F5344CB8AC3E}">
        <p14:creationId xmlns:p14="http://schemas.microsoft.com/office/powerpoint/2010/main" val="356167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0A83-284D-CD79-893B-EE17E312F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3565"/>
          </a:xfrm>
        </p:spPr>
        <p:txBody>
          <a:bodyPr/>
          <a:lstStyle/>
          <a:p>
            <a:r>
              <a:rPr lang="en-US" dirty="0"/>
              <a:t>2024 GLOBAL CYBERSECURITY WORKFORCE</a:t>
            </a:r>
            <a:endParaRPr lang="en-NG" dirty="0"/>
          </a:p>
        </p:txBody>
      </p:sp>
      <p:pic>
        <p:nvPicPr>
          <p:cNvPr id="1026" name="Picture 2" descr="2024 ISC2 Cybersecurity Workforce Study">
            <a:extLst>
              <a:ext uri="{FF2B5EF4-FFF2-40B4-BE49-F238E27FC236}">
                <a16:creationId xmlns:a16="http://schemas.microsoft.com/office/drawing/2014/main" id="{28D1D030-64B9-04EC-FEE9-02BB14747B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3" y="1319134"/>
            <a:ext cx="8194748" cy="554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50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8D4A-EAE5-8AE5-D0E5-037F3F5B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3089"/>
          </a:xfrm>
        </p:spPr>
        <p:txBody>
          <a:bodyPr/>
          <a:lstStyle/>
          <a:p>
            <a:r>
              <a:rPr lang="en-US" dirty="0"/>
              <a:t>PROCEED TO SIGN UP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4667A-4067-FFE0-F28B-AD7BEEAA4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90" y="2120385"/>
            <a:ext cx="5608935" cy="3866468"/>
          </a:xfrm>
        </p:spPr>
      </p:pic>
    </p:spTree>
    <p:extLst>
      <p:ext uri="{BB962C8B-B14F-4D97-AF65-F5344CB8AC3E}">
        <p14:creationId xmlns:p14="http://schemas.microsoft.com/office/powerpoint/2010/main" val="2911475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EDA8-AE3E-70FF-716C-45829A91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7082"/>
          </a:xfrm>
        </p:spPr>
        <p:txBody>
          <a:bodyPr/>
          <a:lstStyle/>
          <a:p>
            <a:r>
              <a:rPr lang="en-US" dirty="0"/>
              <a:t>Proceed to fill your contact information 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E8F5A-4B49-86AE-5D46-B87927822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864" y="1513552"/>
            <a:ext cx="7142845" cy="4812486"/>
          </a:xfrm>
        </p:spPr>
      </p:pic>
    </p:spTree>
    <p:extLst>
      <p:ext uri="{BB962C8B-B14F-4D97-AF65-F5344CB8AC3E}">
        <p14:creationId xmlns:p14="http://schemas.microsoft.com/office/powerpoint/2010/main" val="3004147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B825-5F89-68E2-7E0F-5A7EE45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billing section – NO CHARGES APPLICABLE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429D4-0668-6AE3-9F8E-5412C3207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627" y="1970683"/>
            <a:ext cx="6199409" cy="4185161"/>
          </a:xfrm>
        </p:spPr>
      </p:pic>
    </p:spTree>
    <p:extLst>
      <p:ext uri="{BB962C8B-B14F-4D97-AF65-F5344CB8AC3E}">
        <p14:creationId xmlns:p14="http://schemas.microsoft.com/office/powerpoint/2010/main" val="2167023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915D-2200-98C2-8AA0-2EAEFFF6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PROCEED TO CONFIRM YOUR IDENTITY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35719-7CA8-B861-8BF6-2248FE35D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607" y="2046152"/>
            <a:ext cx="5580917" cy="4233979"/>
          </a:xfrm>
        </p:spPr>
      </p:pic>
    </p:spTree>
    <p:extLst>
      <p:ext uri="{BB962C8B-B14F-4D97-AF65-F5344CB8AC3E}">
        <p14:creationId xmlns:p14="http://schemas.microsoft.com/office/powerpoint/2010/main" val="2224287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80F9-34DF-2705-0309-2B03889D8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B680-5655-1163-1B07-A1093531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– COMPLETE SIGNUP</a:t>
            </a:r>
            <a:endParaRPr lang="en-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2B7EB7-4B39-03AC-AB7D-20C6BCB2C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585" y="2141773"/>
            <a:ext cx="4324822" cy="4615706"/>
          </a:xfrm>
        </p:spPr>
      </p:pic>
    </p:spTree>
    <p:extLst>
      <p:ext uri="{BB962C8B-B14F-4D97-AF65-F5344CB8AC3E}">
        <p14:creationId xmlns:p14="http://schemas.microsoft.com/office/powerpoint/2010/main" val="2679822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B4E8-8659-A9B3-D874-D7433698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MANAGEMENT CONSOLE CLICK ON EC2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CB6D73-6BD0-3670-4271-A0741EED8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370" y="1890876"/>
            <a:ext cx="6909965" cy="4552448"/>
          </a:xfrm>
        </p:spPr>
      </p:pic>
    </p:spTree>
    <p:extLst>
      <p:ext uri="{BB962C8B-B14F-4D97-AF65-F5344CB8AC3E}">
        <p14:creationId xmlns:p14="http://schemas.microsoft.com/office/powerpoint/2010/main" val="2538133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EC53-D251-DDC0-9081-60469905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1F6F5-3277-021E-867F-1B1C2E61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4918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A22F2-43D5-6AFA-0C21-B1F6832E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2024 GLOBAL CYBERSECURITY WORKFORCE</a:t>
            </a:r>
            <a:endParaRPr lang="en-NG" dirty="0"/>
          </a:p>
        </p:txBody>
      </p:sp>
      <p:pic>
        <p:nvPicPr>
          <p:cNvPr id="2050" name="Picture 2" descr="2024 ISC2 Cybersecurity Workforce Study">
            <a:extLst>
              <a:ext uri="{FF2B5EF4-FFF2-40B4-BE49-F238E27FC236}">
                <a16:creationId xmlns:a16="http://schemas.microsoft.com/office/drawing/2014/main" id="{27EBD32A-316D-F61D-A8F2-EA5FE01E39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1" y="1219200"/>
            <a:ext cx="8380407" cy="558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48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E42B-2BFB-468E-D973-A2746AEF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66" y="569884"/>
            <a:ext cx="11029616" cy="701074"/>
          </a:xfrm>
        </p:spPr>
        <p:txBody>
          <a:bodyPr/>
          <a:lstStyle/>
          <a:p>
            <a:r>
              <a:rPr lang="en-US" dirty="0"/>
              <a:t>CYBERSECURITY CERTIFICATION PATH</a:t>
            </a:r>
            <a:endParaRPr lang="en-NG" dirty="0"/>
          </a:p>
        </p:txBody>
      </p:sp>
      <p:pic>
        <p:nvPicPr>
          <p:cNvPr id="4098" name="Picture 2" descr="Cybersecurity Certification Roadmap ©Cyber Edition | Cyber Edition | 45  comments">
            <a:extLst>
              <a:ext uri="{FF2B5EF4-FFF2-40B4-BE49-F238E27FC236}">
                <a16:creationId xmlns:a16="http://schemas.microsoft.com/office/drawing/2014/main" id="{ABD69769-A3C3-01CD-3E5A-5D3E35AF93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788" y="1270958"/>
            <a:ext cx="6153509" cy="545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8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E03CE-9B7A-7575-D1AE-EC88DB4F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1CB3-A7D8-CE49-50E3-8E39ABBB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 – DAY 1</a:t>
            </a:r>
            <a:endParaRPr lang="en-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3DFEA1-A9A8-6C33-EC12-92C625EF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87" y="2103661"/>
            <a:ext cx="11029950" cy="3633787"/>
          </a:xfrm>
        </p:spPr>
        <p:txBody>
          <a:bodyPr/>
          <a:lstStyle/>
          <a:p>
            <a:r>
              <a:rPr lang="en-US" dirty="0"/>
              <a:t>FUNDAMENTALS OF SECURITY PRINCIPLES</a:t>
            </a:r>
          </a:p>
          <a:p>
            <a:pPr lvl="1"/>
            <a:r>
              <a:rPr lang="en-US" dirty="0"/>
              <a:t>DEFENSE IN DEPTH</a:t>
            </a:r>
          </a:p>
          <a:p>
            <a:pPr lvl="1"/>
            <a:r>
              <a:rPr lang="en-US" dirty="0"/>
              <a:t>LEAST PRIVILEDGE                                                                  </a:t>
            </a:r>
            <a:r>
              <a:rPr lang="en-US" b="1" dirty="0"/>
              <a:t>ZERO TRUST</a:t>
            </a:r>
            <a:endParaRPr lang="en-US" dirty="0"/>
          </a:p>
          <a:p>
            <a:pPr lvl="1"/>
            <a:r>
              <a:rPr lang="en-US" dirty="0"/>
              <a:t>SEPERATION/SEGREGATION OF DUTIES  </a:t>
            </a:r>
          </a:p>
          <a:p>
            <a:pPr lvl="1"/>
            <a:r>
              <a:rPr lang="en-US" dirty="0"/>
              <a:t> SECURITY THROUGH OBSCRUITY</a:t>
            </a:r>
          </a:p>
          <a:p>
            <a:pPr lvl="1"/>
            <a:r>
              <a:rPr lang="en-US" dirty="0"/>
              <a:t>FAIL SAFE DEFAULTS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LABS: SOPHOS CENTRAL</a:t>
            </a:r>
          </a:p>
          <a:p>
            <a:pPr marL="3240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endParaRPr lang="en-NG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B79015F-2472-B5BF-0D1F-A346FC675164}"/>
              </a:ext>
            </a:extLst>
          </p:cNvPr>
          <p:cNvSpPr/>
          <p:nvPr/>
        </p:nvSpPr>
        <p:spPr>
          <a:xfrm>
            <a:off x="4710024" y="2697194"/>
            <a:ext cx="770626" cy="10121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2511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3093-3F29-BDF2-F20C-09824004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TRUST ARCHITECTURE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D416F-9E02-B832-E2DD-2FABC6D86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159" y="1984075"/>
            <a:ext cx="6952313" cy="4461323"/>
          </a:xfrm>
        </p:spPr>
      </p:pic>
    </p:spTree>
    <p:extLst>
      <p:ext uri="{BB962C8B-B14F-4D97-AF65-F5344CB8AC3E}">
        <p14:creationId xmlns:p14="http://schemas.microsoft.com/office/powerpoint/2010/main" val="428300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D765-5753-0F69-2283-2F4CF477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542"/>
          </a:xfrm>
        </p:spPr>
        <p:txBody>
          <a:bodyPr>
            <a:normAutofit fontScale="90000"/>
          </a:bodyPr>
          <a:lstStyle/>
          <a:p>
            <a:r>
              <a:rPr lang="en-US" dirty="0"/>
              <a:t>Defense In DEPTH</a:t>
            </a:r>
            <a:endParaRPr lang="en-NG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F7FE51-83A7-FA37-AA5A-B2DE755C5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696528" y="1136840"/>
            <a:ext cx="8281359" cy="5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13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7227-E3E5-C45A-9650-2883CA9D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PRIVILEGE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81F77-5707-B003-73EB-80CF5E43E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80" y="2363868"/>
            <a:ext cx="4807443" cy="3634486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Least Privilege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 refers to the access that is given to a user on a device or computer. Giving a user least privilege is to give a user account only the essential functions on the device needed to do their job. Giving a user least privilege helps protect individuals and companies from accidental disclosure of sensitive information, and sometimes the compromise of the computing environment users are operating within.</a:t>
            </a:r>
            <a:endParaRPr lang="en-NG" dirty="0">
              <a:solidFill>
                <a:schemeClr val="tx1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82E7E62-2088-1852-C183-C7A80A775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72" y="2501660"/>
            <a:ext cx="5883854" cy="330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5142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{D41AB3C1-36D1-4BF5-B947-5FE175623093}tf33552983_win32</Template>
  <TotalTime>3103</TotalTime>
  <Words>976</Words>
  <Application>Microsoft Office PowerPoint</Application>
  <PresentationFormat>Widescreen</PresentationFormat>
  <Paragraphs>118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Franklin Gothic Book</vt:lpstr>
      <vt:lpstr>Franklin Gothic Demi</vt:lpstr>
      <vt:lpstr>Roboto</vt:lpstr>
      <vt:lpstr>Wingdings 2</vt:lpstr>
      <vt:lpstr>DividendVTI</vt:lpstr>
      <vt:lpstr>ALTSCHOOL OF Cybersecurity (BARAKA 2025)</vt:lpstr>
      <vt:lpstr>REFRESHER - Week 2 (Major  highlights)</vt:lpstr>
      <vt:lpstr>2024 GLOBAL CYBERSECURITY WORKFORCE</vt:lpstr>
      <vt:lpstr>2024 GLOBAL CYBERSECURITY WORKFORCE</vt:lpstr>
      <vt:lpstr>CYBERSECURITY CERTIFICATION PATH</vt:lpstr>
      <vt:lpstr>Week 3 – DAY 1</vt:lpstr>
      <vt:lpstr>ZERO TRUST ARCHITECTURE</vt:lpstr>
      <vt:lpstr>Defense In DEPTH</vt:lpstr>
      <vt:lpstr>LEAST PRIVILEGE</vt:lpstr>
      <vt:lpstr>SEPARATION of duties</vt:lpstr>
      <vt:lpstr>SECURITY THROUGH OBSCRUITY</vt:lpstr>
      <vt:lpstr>Fail safe defaults</vt:lpstr>
      <vt:lpstr>LAB 1: SOPHOS CENTRAL</vt:lpstr>
      <vt:lpstr>SIGN-UP TO SOPHOS CENTRAL</vt:lpstr>
      <vt:lpstr>CHECK YOUR EMAIL AND CREATE A PASSWORD</vt:lpstr>
      <vt:lpstr>Proceed to create password and activate </vt:lpstr>
      <vt:lpstr>PROCCED TO SOPHOS CENTRAL DASHBOARD</vt:lpstr>
      <vt:lpstr>Week 3 – DAY 2</vt:lpstr>
      <vt:lpstr>RISK MANAGEMENT</vt:lpstr>
      <vt:lpstr>Risk Management Cycle in Cybersecurity</vt:lpstr>
      <vt:lpstr>RISK ASSESSMENT</vt:lpstr>
      <vt:lpstr>Risk Assessment &amp; Analysis</vt:lpstr>
      <vt:lpstr>Risk Mitigation (Control Implementation)</vt:lpstr>
      <vt:lpstr>Risk Monitoring &amp; Detection</vt:lpstr>
      <vt:lpstr>Incident Response &amp; Recovery</vt:lpstr>
      <vt:lpstr>Risk Review &amp; Continuous Improvement</vt:lpstr>
      <vt:lpstr>RISK MANAGEMENT FRamework</vt:lpstr>
      <vt:lpstr>LAB 2: AWS Virtual Machine</vt:lpstr>
      <vt:lpstr>CREATE AN AWS ACCOUNT</vt:lpstr>
      <vt:lpstr>PROCEED TO SIGN UP</vt:lpstr>
      <vt:lpstr>Proceed to fill your contact information </vt:lpstr>
      <vt:lpstr>Complete the billing section – NO CHARGES APPLICABLE</vt:lpstr>
      <vt:lpstr>PROCEED TO CONFIRM YOUR IDENTITY</vt:lpstr>
      <vt:lpstr>FINALLY – COMPLETE SIGNUP</vt:lpstr>
      <vt:lpstr>FROM THE MANAGEMENT CONSOLE CLICK ON EC2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Oluwafemi Adebiyi</dc:creator>
  <cp:lastModifiedBy>Oluwafemi Adebiyi</cp:lastModifiedBy>
  <cp:revision>2</cp:revision>
  <dcterms:created xsi:type="dcterms:W3CDTF">2025-03-19T13:29:09Z</dcterms:created>
  <dcterms:modified xsi:type="dcterms:W3CDTF">2025-03-26T14:05:44Z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